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Fira Sans Extra Condensed Medium"/>
      <p:regular r:id="rId20"/>
      <p:bold r:id="rId21"/>
      <p:italic r:id="rId22"/>
      <p:boldItalic r:id="rId23"/>
    </p:embeddedFont>
    <p:embeddedFont>
      <p:font typeface="DM Serif Display"/>
      <p:regular r:id="rId24"/>
      <p:italic r:id="rId25"/>
    </p:embeddedFont>
    <p:embeddedFont>
      <p:font typeface="Open Sans Light"/>
      <p:regular r:id="rId26"/>
      <p:bold r:id="rId27"/>
      <p:italic r:id="rId28"/>
      <p:boldItalic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4" roundtripDataSignature="AMtx7mgBJPzM3GwYXpC/jQdqnuQTdUIP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regular.fntdata"/><Relationship Id="rId22" Type="http://schemas.openxmlformats.org/officeDocument/2006/relationships/font" Target="fonts/FiraSansExtraCondensedMedium-italic.fntdata"/><Relationship Id="rId21" Type="http://schemas.openxmlformats.org/officeDocument/2006/relationships/font" Target="fonts/FiraSansExtraCondensedMedium-bold.fntdata"/><Relationship Id="rId24" Type="http://schemas.openxmlformats.org/officeDocument/2006/relationships/font" Target="fonts/DMSerifDisplay-regular.fntdata"/><Relationship Id="rId23" Type="http://schemas.openxmlformats.org/officeDocument/2006/relationships/font" Target="fonts/FiraSansExtraCondensedMedium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Light-regular.fntdata"/><Relationship Id="rId25" Type="http://schemas.openxmlformats.org/officeDocument/2006/relationships/font" Target="fonts/DMSerifDisplay-italic.fntdata"/><Relationship Id="rId28" Type="http://schemas.openxmlformats.org/officeDocument/2006/relationships/font" Target="fonts/OpenSansLight-italic.fntdata"/><Relationship Id="rId27" Type="http://schemas.openxmlformats.org/officeDocument/2006/relationships/font" Target="fonts/OpenSansLigh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Ligh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7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32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customschemas.google.com/relationships/presentationmetadata" Target="meta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4"/>
          <p:cNvSpPr txBox="1"/>
          <p:nvPr>
            <p:ph type="ctrTitle"/>
          </p:nvPr>
        </p:nvSpPr>
        <p:spPr>
          <a:xfrm>
            <a:off x="2449550" y="1472625"/>
            <a:ext cx="42450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0" name="Google Shape;10;p14"/>
          <p:cNvSpPr txBox="1"/>
          <p:nvPr>
            <p:ph idx="1" type="subTitle"/>
          </p:nvPr>
        </p:nvSpPr>
        <p:spPr>
          <a:xfrm>
            <a:off x="2070875" y="2901600"/>
            <a:ext cx="50022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200"/>
              <a:buNone/>
              <a:defRPr>
                <a:solidFill>
                  <a:srgbClr val="CCCCC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2">
  <p:cSld name="CUSTOM_18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3"/>
          <p:cNvSpPr txBox="1"/>
          <p:nvPr>
            <p:ph type="ctrTitle"/>
          </p:nvPr>
        </p:nvSpPr>
        <p:spPr>
          <a:xfrm flipH="1">
            <a:off x="27301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>
                <a:solidFill>
                  <a:srgbClr val="B7B7B7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72" name="Google Shape;72;p23"/>
          <p:cNvSpPr txBox="1"/>
          <p:nvPr>
            <p:ph idx="2" type="title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>
                <a:solidFill>
                  <a:srgbClr val="B7B7B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6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/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3">
  <p:cSld name="CUSTOM_20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5"/>
          <p:cNvSpPr txBox="1"/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77" name="Google Shape;77;p25"/>
          <p:cNvSpPr txBox="1"/>
          <p:nvPr>
            <p:ph idx="2" type="title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8" name="Google Shape;78;p25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2">
  <p:cSld name="CUSTOM_6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6"/>
          <p:cNvSpPr txBox="1"/>
          <p:nvPr>
            <p:ph type="ctrTitle"/>
          </p:nvPr>
        </p:nvSpPr>
        <p:spPr>
          <a:xfrm>
            <a:off x="2120944" y="1395950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26"/>
          <p:cNvSpPr txBox="1"/>
          <p:nvPr>
            <p:ph idx="1" type="subTitle"/>
          </p:nvPr>
        </p:nvSpPr>
        <p:spPr>
          <a:xfrm>
            <a:off x="2120944" y="1857424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26"/>
          <p:cNvSpPr txBox="1"/>
          <p:nvPr>
            <p:ph idx="2" type="ctrTitle"/>
          </p:nvPr>
        </p:nvSpPr>
        <p:spPr>
          <a:xfrm>
            <a:off x="4593656" y="1392550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26"/>
          <p:cNvSpPr txBox="1"/>
          <p:nvPr>
            <p:ph idx="3" type="subTitle"/>
          </p:nvPr>
        </p:nvSpPr>
        <p:spPr>
          <a:xfrm>
            <a:off x="5196656" y="1854021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4" name="Google Shape;84;p26"/>
          <p:cNvSpPr txBox="1"/>
          <p:nvPr>
            <p:ph idx="4" type="ctrTitle"/>
          </p:nvPr>
        </p:nvSpPr>
        <p:spPr>
          <a:xfrm>
            <a:off x="2120944" y="2921676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5" name="Google Shape;85;p26"/>
          <p:cNvSpPr txBox="1"/>
          <p:nvPr>
            <p:ph idx="5" type="subTitle"/>
          </p:nvPr>
        </p:nvSpPr>
        <p:spPr>
          <a:xfrm>
            <a:off x="2120944" y="3383150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6" name="Google Shape;86;p26"/>
          <p:cNvSpPr txBox="1"/>
          <p:nvPr>
            <p:ph idx="6" type="ctrTitle"/>
          </p:nvPr>
        </p:nvSpPr>
        <p:spPr>
          <a:xfrm>
            <a:off x="4593656" y="2918279"/>
            <a:ext cx="242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7" name="Google Shape;87;p26"/>
          <p:cNvSpPr txBox="1"/>
          <p:nvPr>
            <p:ph idx="7" type="subTitle"/>
          </p:nvPr>
        </p:nvSpPr>
        <p:spPr>
          <a:xfrm>
            <a:off x="5196656" y="3379749"/>
            <a:ext cx="1826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26"/>
          <p:cNvSpPr txBox="1"/>
          <p:nvPr>
            <p:ph idx="8"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2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7"/>
          <p:cNvSpPr txBox="1"/>
          <p:nvPr>
            <p:ph idx="1" type="subTitle"/>
          </p:nvPr>
        </p:nvSpPr>
        <p:spPr>
          <a:xfrm>
            <a:off x="865200" y="3035650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1" name="Google Shape;91;p27"/>
          <p:cNvSpPr txBox="1"/>
          <p:nvPr>
            <p:ph idx="2" type="subTitle"/>
          </p:nvPr>
        </p:nvSpPr>
        <p:spPr>
          <a:xfrm>
            <a:off x="3663000" y="3035650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2" name="Google Shape;92;p27"/>
          <p:cNvSpPr txBox="1"/>
          <p:nvPr>
            <p:ph type="ctrTitle"/>
          </p:nvPr>
        </p:nvSpPr>
        <p:spPr>
          <a:xfrm>
            <a:off x="464600" y="27270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3" name="Google Shape;93;p27"/>
          <p:cNvSpPr txBox="1"/>
          <p:nvPr>
            <p:ph idx="3" type="ctrTitle"/>
          </p:nvPr>
        </p:nvSpPr>
        <p:spPr>
          <a:xfrm>
            <a:off x="3262350" y="27270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27"/>
          <p:cNvSpPr txBox="1"/>
          <p:nvPr>
            <p:ph idx="4" type="subTitle"/>
          </p:nvPr>
        </p:nvSpPr>
        <p:spPr>
          <a:xfrm>
            <a:off x="6460750" y="3035650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5" name="Google Shape;95;p27"/>
          <p:cNvSpPr txBox="1"/>
          <p:nvPr>
            <p:ph idx="5" type="ctrTitle"/>
          </p:nvPr>
        </p:nvSpPr>
        <p:spPr>
          <a:xfrm>
            <a:off x="6060100" y="2727050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6" name="Google Shape;96;p27"/>
          <p:cNvSpPr txBox="1"/>
          <p:nvPr>
            <p:ph idx="6"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4">
  <p:cSld name="CUSTOM_2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8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8"/>
          <p:cNvSpPr txBox="1"/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100" name="Google Shape;100;p28"/>
          <p:cNvSpPr txBox="1"/>
          <p:nvPr>
            <p:ph idx="2" type="title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5">
  <p:cSld name="CUSTOM_23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"/>
          <p:cNvSpPr txBox="1"/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103" name="Google Shape;103;p29"/>
          <p:cNvSpPr txBox="1"/>
          <p:nvPr>
            <p:ph idx="2" type="title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04" name="Google Shape;104;p29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6">
  <p:cSld name="CUSTOM_2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0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D9D9D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0"/>
          <p:cNvSpPr txBox="1"/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30"/>
          <p:cNvSpPr txBox="1"/>
          <p:nvPr>
            <p:ph idx="2" type="title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0"/>
              <a:buNone/>
              <a:defRPr sz="16000">
                <a:solidFill>
                  <a:srgbClr val="D9D9D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1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1"/>
          <p:cNvSpPr txBox="1"/>
          <p:nvPr>
            <p:ph type="ctrTitle"/>
          </p:nvPr>
        </p:nvSpPr>
        <p:spPr>
          <a:xfrm>
            <a:off x="1263150" y="1910650"/>
            <a:ext cx="133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1" name="Google Shape;111;p31"/>
          <p:cNvSpPr txBox="1"/>
          <p:nvPr>
            <p:ph idx="1" type="subTitle"/>
          </p:nvPr>
        </p:nvSpPr>
        <p:spPr>
          <a:xfrm>
            <a:off x="1310100" y="2426522"/>
            <a:ext cx="12444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2" name="Google Shape;112;p31"/>
          <p:cNvSpPr txBox="1"/>
          <p:nvPr>
            <p:ph idx="2" type="ctrTitle"/>
          </p:nvPr>
        </p:nvSpPr>
        <p:spPr>
          <a:xfrm>
            <a:off x="3902700" y="1910650"/>
            <a:ext cx="133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31"/>
          <p:cNvSpPr txBox="1"/>
          <p:nvPr>
            <p:ph idx="3" type="subTitle"/>
          </p:nvPr>
        </p:nvSpPr>
        <p:spPr>
          <a:xfrm>
            <a:off x="3949650" y="2426522"/>
            <a:ext cx="12444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" name="Google Shape;114;p31"/>
          <p:cNvSpPr txBox="1"/>
          <p:nvPr>
            <p:ph idx="4" type="ctrTitle"/>
          </p:nvPr>
        </p:nvSpPr>
        <p:spPr>
          <a:xfrm>
            <a:off x="6589500" y="1910650"/>
            <a:ext cx="133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31"/>
          <p:cNvSpPr txBox="1"/>
          <p:nvPr>
            <p:ph idx="5" type="subTitle"/>
          </p:nvPr>
        </p:nvSpPr>
        <p:spPr>
          <a:xfrm>
            <a:off x="6636450" y="2426522"/>
            <a:ext cx="12444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6" name="Google Shape;116;p31"/>
          <p:cNvSpPr txBox="1"/>
          <p:nvPr>
            <p:ph idx="6" type="title"/>
          </p:nvPr>
        </p:nvSpPr>
        <p:spPr>
          <a:xfrm>
            <a:off x="1422605" y="3223975"/>
            <a:ext cx="101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17" name="Google Shape;117;p31"/>
          <p:cNvSpPr txBox="1"/>
          <p:nvPr>
            <p:ph idx="7" type="title"/>
          </p:nvPr>
        </p:nvSpPr>
        <p:spPr>
          <a:xfrm>
            <a:off x="4038680" y="3223975"/>
            <a:ext cx="101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18" name="Google Shape;118;p31"/>
          <p:cNvSpPr txBox="1"/>
          <p:nvPr>
            <p:ph idx="8" type="title"/>
          </p:nvPr>
        </p:nvSpPr>
        <p:spPr>
          <a:xfrm>
            <a:off x="6749255" y="3223975"/>
            <a:ext cx="10194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19" name="Google Shape;119;p31"/>
          <p:cNvSpPr txBox="1"/>
          <p:nvPr>
            <p:ph idx="9"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_1_2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2"/>
          <p:cNvSpPr txBox="1"/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22" name="Google Shape;122;p32"/>
          <p:cNvSpPr txBox="1"/>
          <p:nvPr>
            <p:ph idx="1" type="subTitle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CUSTOM_16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/>
          <p:nvPr>
            <p:ph idx="1" type="subTitle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800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2" type="subTitle"/>
          </p:nvPr>
        </p:nvSpPr>
        <p:spPr>
          <a:xfrm>
            <a:off x="934666" y="2571750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B7B7B7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solidFill>
                  <a:srgbClr val="B7B7B7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3" type="subTitle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5" name="Google Shape;15;p15"/>
          <p:cNvSpPr txBox="1"/>
          <p:nvPr>
            <p:ph idx="4" type="subTitle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25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3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5" name="Google Shape;125;p33"/>
          <p:cNvSpPr txBox="1"/>
          <p:nvPr>
            <p:ph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4"/>
          <p:cNvSpPr txBox="1"/>
          <p:nvPr>
            <p:ph idx="1" type="body"/>
          </p:nvPr>
        </p:nvSpPr>
        <p:spPr>
          <a:xfrm>
            <a:off x="642050" y="1830000"/>
            <a:ext cx="53082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8" name="Google Shape;128;p34"/>
          <p:cNvSpPr txBox="1"/>
          <p:nvPr>
            <p:ph idx="2" type="subTitle"/>
          </p:nvPr>
        </p:nvSpPr>
        <p:spPr>
          <a:xfrm>
            <a:off x="723600" y="991050"/>
            <a:ext cx="3655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9" name="Google Shape;129;p34"/>
          <p:cNvSpPr txBox="1"/>
          <p:nvPr>
            <p:ph type="ctrTitle"/>
          </p:nvPr>
        </p:nvSpPr>
        <p:spPr>
          <a:xfrm>
            <a:off x="723600" y="470625"/>
            <a:ext cx="20781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6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7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14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6"/>
          <p:cNvSpPr txBox="1"/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6"/>
          <p:cNvSpPr txBox="1"/>
          <p:nvPr>
            <p:ph idx="1" type="subTitle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3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7"/>
          <p:cNvSpPr txBox="1"/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21" name="Google Shape;21;p17"/>
          <p:cNvSpPr txBox="1"/>
          <p:nvPr>
            <p:ph idx="1" type="subTitle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+ subtitle">
  <p:cSld name="CUSTOM_15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 txBox="1"/>
          <p:nvPr>
            <p:ph idx="1" type="subTitle"/>
          </p:nvPr>
        </p:nvSpPr>
        <p:spPr>
          <a:xfrm>
            <a:off x="3531568" y="3311625"/>
            <a:ext cx="49818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24" name="Google Shape;24;p18"/>
          <p:cNvSpPr txBox="1"/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esign 1">
  <p:cSld name="CUSTOM_7_2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 txBox="1"/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/>
        </p:txBody>
      </p:sp>
      <p:sp>
        <p:nvSpPr>
          <p:cNvPr id="27" name="Google Shape;27;p19"/>
          <p:cNvSpPr txBox="1"/>
          <p:nvPr>
            <p:ph idx="2" type="title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8" name="Google Shape;28;p19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0"/>
          <p:cNvSpPr txBox="1"/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20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3" name="Google Shape;33;p20"/>
          <p:cNvSpPr txBox="1"/>
          <p:nvPr>
            <p:ph idx="2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4" name="Google Shape;34;p20"/>
          <p:cNvSpPr txBox="1"/>
          <p:nvPr>
            <p:ph idx="3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" name="Google Shape;35;p20"/>
          <p:cNvSpPr txBox="1"/>
          <p:nvPr>
            <p:ph idx="4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" name="Google Shape;36;p20"/>
          <p:cNvSpPr txBox="1"/>
          <p:nvPr>
            <p:ph idx="5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7" name="Google Shape;37;p20"/>
          <p:cNvSpPr txBox="1"/>
          <p:nvPr>
            <p:ph idx="6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8" name="Google Shape;38;p20"/>
          <p:cNvSpPr txBox="1"/>
          <p:nvPr>
            <p:ph idx="7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20"/>
          <p:cNvSpPr txBox="1"/>
          <p:nvPr>
            <p:ph idx="8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0" name="Google Shape;40;p20"/>
          <p:cNvSpPr txBox="1"/>
          <p:nvPr>
            <p:ph idx="9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1" name="Google Shape;41;p20"/>
          <p:cNvSpPr txBox="1"/>
          <p:nvPr>
            <p:ph idx="13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2" name="Google Shape;42;p20"/>
          <p:cNvSpPr txBox="1"/>
          <p:nvPr>
            <p:ph idx="14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3" name="Google Shape;43;p20"/>
          <p:cNvSpPr txBox="1"/>
          <p:nvPr>
            <p:ph idx="15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20"/>
          <p:cNvSpPr txBox="1"/>
          <p:nvPr>
            <p:ph idx="16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5" name="Google Shape;45;p20"/>
          <p:cNvSpPr txBox="1"/>
          <p:nvPr>
            <p:ph idx="17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6" name="Google Shape;46;p20"/>
          <p:cNvSpPr txBox="1"/>
          <p:nvPr>
            <p:ph idx="18" type="ctrTitle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" name="Google Shape;47;p20"/>
          <p:cNvSpPr txBox="1"/>
          <p:nvPr>
            <p:ph idx="19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20"/>
          <p:cNvSpPr txBox="1"/>
          <p:nvPr>
            <p:ph idx="20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49" name="Google Shape;49;p20"/>
          <p:cNvSpPr/>
          <p:nvPr/>
        </p:nvSpPr>
        <p:spPr>
          <a:xfrm>
            <a:off x="737900" y="547725"/>
            <a:ext cx="749700" cy="48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0"/>
          <p:cNvSpPr txBox="1"/>
          <p:nvPr>
            <p:ph idx="21"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" name="Google Shape;51;p20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 1">
  <p:cSld name="CUSTOM_17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 txBox="1"/>
          <p:nvPr>
            <p:ph type="ctrTitle"/>
          </p:nvPr>
        </p:nvSpPr>
        <p:spPr>
          <a:xfrm>
            <a:off x="4255475" y="42563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4" name="Google Shape;54;p21"/>
          <p:cNvSpPr txBox="1"/>
          <p:nvPr>
            <p:ph idx="1" type="subTitle"/>
          </p:nvPr>
        </p:nvSpPr>
        <p:spPr>
          <a:xfrm>
            <a:off x="4255475" y="961206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5" name="Google Shape;55;p21"/>
          <p:cNvSpPr txBox="1"/>
          <p:nvPr>
            <p:ph idx="2" type="ctrTitle"/>
          </p:nvPr>
        </p:nvSpPr>
        <p:spPr>
          <a:xfrm>
            <a:off x="6084275" y="184794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6" name="Google Shape;56;p21"/>
          <p:cNvSpPr txBox="1"/>
          <p:nvPr>
            <p:ph idx="3" type="subTitle"/>
          </p:nvPr>
        </p:nvSpPr>
        <p:spPr>
          <a:xfrm>
            <a:off x="6084275" y="2383516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7" name="Google Shape;57;p21"/>
          <p:cNvSpPr txBox="1"/>
          <p:nvPr>
            <p:ph idx="4" type="ctrTitle"/>
          </p:nvPr>
        </p:nvSpPr>
        <p:spPr>
          <a:xfrm>
            <a:off x="723600" y="470625"/>
            <a:ext cx="25932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8" name="Google Shape;58;p21"/>
          <p:cNvSpPr txBox="1"/>
          <p:nvPr>
            <p:ph idx="5" type="ctrTitle"/>
          </p:nvPr>
        </p:nvSpPr>
        <p:spPr>
          <a:xfrm>
            <a:off x="1178425" y="184858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" name="Google Shape;59;p21"/>
          <p:cNvSpPr txBox="1"/>
          <p:nvPr>
            <p:ph idx="6" type="subTitle"/>
          </p:nvPr>
        </p:nvSpPr>
        <p:spPr>
          <a:xfrm>
            <a:off x="1217925" y="2384159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21"/>
          <p:cNvSpPr txBox="1"/>
          <p:nvPr>
            <p:ph idx="7" type="ctrTitle"/>
          </p:nvPr>
        </p:nvSpPr>
        <p:spPr>
          <a:xfrm>
            <a:off x="3007225" y="3270898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1" name="Google Shape;61;p21"/>
          <p:cNvSpPr txBox="1"/>
          <p:nvPr>
            <p:ph idx="8" type="subTitle"/>
          </p:nvPr>
        </p:nvSpPr>
        <p:spPr>
          <a:xfrm>
            <a:off x="3046725" y="3806469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1"/>
          <p:cNvSpPr/>
          <p:nvPr/>
        </p:nvSpPr>
        <p:spPr>
          <a:xfrm>
            <a:off x="3369388" y="-83450"/>
            <a:ext cx="667500" cy="3019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1"/>
          <p:cNvSpPr/>
          <p:nvPr/>
        </p:nvSpPr>
        <p:spPr>
          <a:xfrm>
            <a:off x="5190088" y="2106525"/>
            <a:ext cx="667500" cy="311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s 2">
  <p:cSld name="TITLE_ONLY_3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2"/>
          <p:cNvSpPr txBox="1"/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" name="Google Shape;66;p22"/>
          <p:cNvSpPr txBox="1"/>
          <p:nvPr>
            <p:ph idx="1" type="subTitle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22"/>
          <p:cNvSpPr txBox="1"/>
          <p:nvPr>
            <p:ph idx="2" type="subTitle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22"/>
          <p:cNvSpPr txBox="1"/>
          <p:nvPr>
            <p:ph idx="3" type="ctrTitle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b="0" i="0" sz="28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"/>
          <p:cNvSpPr/>
          <p:nvPr/>
        </p:nvSpPr>
        <p:spPr>
          <a:xfrm rot="10800000">
            <a:off x="7782000" y="367900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"/>
          <p:cNvSpPr/>
          <p:nvPr/>
        </p:nvSpPr>
        <p:spPr>
          <a:xfrm>
            <a:off x="381075" y="3949313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"/>
          <p:cNvSpPr txBox="1"/>
          <p:nvPr>
            <p:ph type="ctrTitle"/>
          </p:nvPr>
        </p:nvSpPr>
        <p:spPr>
          <a:xfrm>
            <a:off x="1973674" y="1614925"/>
            <a:ext cx="56130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>
                <a:solidFill>
                  <a:srgbClr val="FFC800"/>
                </a:solidFill>
              </a:rPr>
              <a:t>Macroeconomic Indicators Predict Stock Price</a:t>
            </a:r>
            <a:endParaRPr>
              <a:solidFill>
                <a:srgbClr val="FFC8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9"/>
          <p:cNvSpPr txBox="1"/>
          <p:nvPr>
            <p:ph type="ctrTitle"/>
          </p:nvPr>
        </p:nvSpPr>
        <p:spPr>
          <a:xfrm flipH="1">
            <a:off x="4101725" y="2243225"/>
            <a:ext cx="2755800" cy="10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">
                <a:solidFill>
                  <a:schemeClr val="lt1"/>
                </a:solidFill>
              </a:rPr>
              <a:t>Thank You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11"/>
          <p:cNvPicPr preferRelativeResize="0"/>
          <p:nvPr/>
        </p:nvPicPr>
        <p:blipFill rotWithShape="1">
          <a:blip r:embed="rId3">
            <a:alphaModFix/>
          </a:blip>
          <a:srcRect b="1661" l="0" r="0" t="1672"/>
          <a:stretch/>
        </p:blipFill>
        <p:spPr>
          <a:xfrm>
            <a:off x="0" y="0"/>
            <a:ext cx="3073552" cy="460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1"/>
          <p:cNvSpPr txBox="1"/>
          <p:nvPr>
            <p:ph idx="1" type="subTitle"/>
          </p:nvPr>
        </p:nvSpPr>
        <p:spPr>
          <a:xfrm>
            <a:off x="3282325" y="236900"/>
            <a:ext cx="57630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1. Discolll,N. (2023,May10). StockpricepredictionLSTMhyperparametertuning. Medium. https://medium.com/@redeaddiscolll/stock-price-prediction-lstmhyperparameter-tuning-ad69d409ae29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5" name="Google Shape;255;p11"/>
          <p:cNvSpPr txBox="1"/>
          <p:nvPr>
            <p:ph idx="4294967295" type="ctrTitle"/>
          </p:nvPr>
        </p:nvSpPr>
        <p:spPr>
          <a:xfrm flipH="1">
            <a:off x="-10100" y="-110675"/>
            <a:ext cx="4588200" cy="10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b="1" i="0" lang="es" sz="2300" u="none" cap="none" strike="noStrike">
                <a:solidFill>
                  <a:srgbClr val="FFC8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Related Work</a:t>
            </a:r>
            <a:endParaRPr b="1" i="0" sz="2300" u="none" cap="none" strike="noStrike">
              <a:solidFill>
                <a:srgbClr val="FFC8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"/>
          <p:cNvPicPr preferRelativeResize="0"/>
          <p:nvPr/>
        </p:nvPicPr>
        <p:blipFill rotWithShape="1">
          <a:blip r:embed="rId3">
            <a:alphaModFix/>
          </a:blip>
          <a:srcRect b="11365" l="636" r="2827" t="7910"/>
          <a:stretch/>
        </p:blipFill>
        <p:spPr>
          <a:xfrm>
            <a:off x="-10112" y="-1337"/>
            <a:ext cx="9164221" cy="51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"/>
          <p:cNvSpPr txBox="1"/>
          <p:nvPr>
            <p:ph idx="1" type="subTitle"/>
          </p:nvPr>
        </p:nvSpPr>
        <p:spPr>
          <a:xfrm>
            <a:off x="522066" y="964250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s">
                <a:solidFill>
                  <a:schemeClr val="lt1"/>
                </a:solidFill>
              </a:rPr>
              <a:t>1)Problem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4610050" y="-42600"/>
            <a:ext cx="4533900" cy="5173800"/>
          </a:xfrm>
          <a:prstGeom prst="rect">
            <a:avLst/>
          </a:prstGeom>
          <a:solidFill>
            <a:schemeClr val="lt1">
              <a:alpha val="71764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"/>
          <p:cNvSpPr txBox="1"/>
          <p:nvPr>
            <p:ph idx="4" type="subTitle"/>
          </p:nvPr>
        </p:nvSpPr>
        <p:spPr>
          <a:xfrm>
            <a:off x="4825450" y="380600"/>
            <a:ext cx="42492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s" sz="1600">
                <a:latin typeface="Open Sans"/>
                <a:ea typeface="Open Sans"/>
                <a:cs typeface="Open Sans"/>
                <a:sym typeface="Open Sans"/>
              </a:rPr>
              <a:t>Stock prices are complex and challenging to predict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" name="Google Shape;147;p2"/>
          <p:cNvSpPr txBox="1"/>
          <p:nvPr>
            <p:ph idx="1" type="subTitle"/>
          </p:nvPr>
        </p:nvSpPr>
        <p:spPr>
          <a:xfrm>
            <a:off x="479366" y="1650250"/>
            <a:ext cx="28773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s">
                <a:solidFill>
                  <a:schemeClr val="lt1"/>
                </a:solidFill>
              </a:rPr>
              <a:t>2)Goal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48" name="Google Shape;148;p2"/>
          <p:cNvSpPr txBox="1"/>
          <p:nvPr>
            <p:ph idx="1" type="subTitle"/>
          </p:nvPr>
        </p:nvSpPr>
        <p:spPr>
          <a:xfrm>
            <a:off x="479378" y="2438650"/>
            <a:ext cx="39600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s">
                <a:solidFill>
                  <a:schemeClr val="lt1"/>
                </a:solidFill>
              </a:rPr>
              <a:t>3)Technical Challenges 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49" name="Google Shape;149;p2"/>
          <p:cNvSpPr txBox="1"/>
          <p:nvPr>
            <p:ph idx="1" type="subTitle"/>
          </p:nvPr>
        </p:nvSpPr>
        <p:spPr>
          <a:xfrm>
            <a:off x="447378" y="3279775"/>
            <a:ext cx="39600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s">
                <a:solidFill>
                  <a:schemeClr val="lt1"/>
                </a:solidFill>
              </a:rPr>
              <a:t>4)Solution Approach 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50" name="Google Shape;150;p2"/>
          <p:cNvSpPr txBox="1"/>
          <p:nvPr>
            <p:ph idx="4" type="subTitle"/>
          </p:nvPr>
        </p:nvSpPr>
        <p:spPr>
          <a:xfrm>
            <a:off x="4825450" y="1152900"/>
            <a:ext cx="40194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s" sz="1600">
                <a:latin typeface="Open Sans"/>
                <a:ea typeface="Open Sans"/>
                <a:cs typeface="Open Sans"/>
                <a:sym typeface="Open Sans"/>
              </a:rPr>
              <a:t>Develop model using macroeconomic data to forecast S&amp;P 500 performance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1" name="Google Shape;151;p2"/>
          <p:cNvSpPr txBox="1"/>
          <p:nvPr>
            <p:ph idx="1" type="subTitle"/>
          </p:nvPr>
        </p:nvSpPr>
        <p:spPr>
          <a:xfrm>
            <a:off x="479378" y="4120900"/>
            <a:ext cx="39600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rPr lang="es">
                <a:solidFill>
                  <a:schemeClr val="lt1"/>
                </a:solidFill>
              </a:rPr>
              <a:t>5)Benefits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52" name="Google Shape;152;p2"/>
          <p:cNvSpPr txBox="1"/>
          <p:nvPr>
            <p:ph idx="4" type="subTitle"/>
          </p:nvPr>
        </p:nvSpPr>
        <p:spPr>
          <a:xfrm>
            <a:off x="4825450" y="1925200"/>
            <a:ext cx="40194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1600">
                <a:latin typeface="Open Sans"/>
                <a:ea typeface="Open Sans"/>
                <a:cs typeface="Open Sans"/>
                <a:sym typeface="Open Sans"/>
              </a:rPr>
              <a:t>Integrating diverse data sets, and optimizing machine learning models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p2"/>
          <p:cNvSpPr txBox="1"/>
          <p:nvPr>
            <p:ph idx="4" type="subTitle"/>
          </p:nvPr>
        </p:nvSpPr>
        <p:spPr>
          <a:xfrm>
            <a:off x="4867300" y="2733850"/>
            <a:ext cx="40194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1600">
                <a:latin typeface="Open Sans"/>
                <a:ea typeface="Open Sans"/>
                <a:cs typeface="Open Sans"/>
                <a:sym typeface="Open Sans"/>
              </a:rPr>
              <a:t>Utilizing LSTM neural networks with economic indicators to forecast SPY prices</a:t>
            </a:r>
            <a:endParaRPr sz="16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2"/>
          <p:cNvSpPr txBox="1"/>
          <p:nvPr>
            <p:ph idx="4" type="subTitle"/>
          </p:nvPr>
        </p:nvSpPr>
        <p:spPr>
          <a:xfrm>
            <a:off x="4867300" y="3754475"/>
            <a:ext cx="42999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1600">
                <a:latin typeface="Open Sans"/>
                <a:ea typeface="Open Sans"/>
                <a:cs typeface="Open Sans"/>
                <a:sym typeface="Open Sans"/>
              </a:rPr>
              <a:t>Enhanced understanding of market dynamics and improved predictive accuracy for investment strategies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p2"/>
          <p:cNvSpPr txBox="1"/>
          <p:nvPr>
            <p:ph idx="4294967295" type="ctrTitle"/>
          </p:nvPr>
        </p:nvSpPr>
        <p:spPr>
          <a:xfrm flipH="1">
            <a:off x="0" y="-42600"/>
            <a:ext cx="41037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b="1" i="0" lang="es" sz="2300" u="none" cap="none" strike="noStrike">
                <a:solidFill>
                  <a:srgbClr val="FFC8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Executive Summary</a:t>
            </a:r>
            <a:endParaRPr b="1" i="0" sz="2300" u="none" cap="none" strike="noStrike">
              <a:solidFill>
                <a:srgbClr val="FFC8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"/>
          <p:cNvPicPr preferRelativeResize="0"/>
          <p:nvPr/>
        </p:nvPicPr>
        <p:blipFill rotWithShape="1">
          <a:blip r:embed="rId3">
            <a:alphaModFix/>
          </a:blip>
          <a:srcRect b="1661" l="0" r="0" t="1672"/>
          <a:stretch/>
        </p:blipFill>
        <p:spPr>
          <a:xfrm>
            <a:off x="0" y="0"/>
            <a:ext cx="3073552" cy="460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"/>
          <p:cNvSpPr txBox="1"/>
          <p:nvPr>
            <p:ph idx="1" type="subTitle"/>
          </p:nvPr>
        </p:nvSpPr>
        <p:spPr>
          <a:xfrm>
            <a:off x="3073550" y="589925"/>
            <a:ext cx="61542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s" sz="2800"/>
              <a:t>U.S. stock markets: 42% of global equities, 24% of global GDP</a:t>
            </a:r>
            <a:endParaRPr sz="2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800"/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s" sz="2800"/>
              <a:t>NYU's proximity to major financial institutions</a:t>
            </a:r>
            <a:endParaRPr sz="2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800"/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3B1"/>
              </a:buClr>
              <a:buSzPts val="2800"/>
              <a:buChar char="●"/>
            </a:pPr>
            <a:r>
              <a:rPr lang="es" sz="2800">
                <a:solidFill>
                  <a:srgbClr val="00C3B1"/>
                </a:solidFill>
              </a:rPr>
              <a:t>LSTM model for NYSE stock prices</a:t>
            </a:r>
            <a:r>
              <a:rPr baseline="30000" lang="es" sz="2800">
                <a:solidFill>
                  <a:srgbClr val="00C3B1"/>
                </a:solidFill>
              </a:rPr>
              <a:t>1</a:t>
            </a:r>
            <a:endParaRPr baseline="30000">
              <a:solidFill>
                <a:srgbClr val="00C3B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800"/>
          </a:p>
        </p:txBody>
      </p:sp>
      <p:pic>
        <p:nvPicPr>
          <p:cNvPr id="162" name="Google Shape;16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777" y="668175"/>
            <a:ext cx="2879998" cy="151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"/>
          <p:cNvSpPr txBox="1"/>
          <p:nvPr>
            <p:ph idx="4294967295" type="ctrTitle"/>
          </p:nvPr>
        </p:nvSpPr>
        <p:spPr>
          <a:xfrm flipH="1">
            <a:off x="-10100" y="-110675"/>
            <a:ext cx="4588200" cy="10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b="1" i="0" lang="es" sz="2300" u="none" cap="none" strike="noStrike">
                <a:solidFill>
                  <a:srgbClr val="FFC8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Motivation</a:t>
            </a:r>
            <a:endParaRPr b="1" i="0" sz="2300" u="none" cap="none" strike="noStrike">
              <a:solidFill>
                <a:srgbClr val="FFC8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64" name="Google Shape;164;p3"/>
          <p:cNvSpPr txBox="1"/>
          <p:nvPr>
            <p:ph idx="4294967295" type="ctrTitle"/>
          </p:nvPr>
        </p:nvSpPr>
        <p:spPr>
          <a:xfrm flipH="1">
            <a:off x="0" y="3072350"/>
            <a:ext cx="4588200" cy="10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b="1" i="0" lang="es" sz="2300" u="none" cap="none" strike="noStrike">
                <a:solidFill>
                  <a:srgbClr val="FFC8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Related Work</a:t>
            </a:r>
            <a:endParaRPr b="1" i="0" sz="2300" u="none" cap="none" strike="noStrike">
              <a:solidFill>
                <a:srgbClr val="FFC8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"/>
          <p:cNvSpPr/>
          <p:nvPr/>
        </p:nvSpPr>
        <p:spPr>
          <a:xfrm flipH="1">
            <a:off x="0" y="340825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4"/>
          <p:cNvPicPr preferRelativeResize="0"/>
          <p:nvPr/>
        </p:nvPicPr>
        <p:blipFill rotWithShape="1">
          <a:blip r:embed="rId3">
            <a:alphaModFix/>
          </a:blip>
          <a:srcRect b="0" l="2714" r="2714" t="0"/>
          <a:stretch/>
        </p:blipFill>
        <p:spPr>
          <a:xfrm flipH="1">
            <a:off x="4878102" y="2037818"/>
            <a:ext cx="4308998" cy="256305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 txBox="1"/>
          <p:nvPr>
            <p:ph idx="1" type="subTitle"/>
          </p:nvPr>
        </p:nvSpPr>
        <p:spPr>
          <a:xfrm>
            <a:off x="4667125" y="298125"/>
            <a:ext cx="43569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/>
              <a:t>GDP, Federal Funds Rate, Unemployment Rate, CPI, PPI, and </a:t>
            </a:r>
            <a:r>
              <a:rPr lang="es" sz="1600">
                <a:solidFill>
                  <a:srgbClr val="980000"/>
                </a:solidFill>
              </a:rPr>
              <a:t>SPY ETF prices</a:t>
            </a:r>
            <a:r>
              <a:rPr lang="es" sz="1400">
                <a:solidFill>
                  <a:srgbClr val="42FFB7"/>
                </a:solidFill>
              </a:rPr>
              <a:t> </a:t>
            </a:r>
            <a:r>
              <a:rPr lang="es" sz="1400"/>
              <a:t>(7/1/18~12/15/23)</a:t>
            </a:r>
            <a:endParaRPr/>
          </a:p>
        </p:txBody>
      </p:sp>
      <p:sp>
        <p:nvSpPr>
          <p:cNvPr id="172" name="Google Shape;172;p4"/>
          <p:cNvSpPr txBox="1"/>
          <p:nvPr>
            <p:ph type="title"/>
          </p:nvPr>
        </p:nvSpPr>
        <p:spPr>
          <a:xfrm flipH="1">
            <a:off x="-39403" y="387825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2300">
                <a:solidFill>
                  <a:srgbClr val="FFC800"/>
                </a:solidFill>
              </a:rPr>
              <a:t>Methodology</a:t>
            </a:r>
            <a:endParaRPr sz="2300">
              <a:solidFill>
                <a:srgbClr val="FFC800"/>
              </a:solidFill>
            </a:endParaRPr>
          </a:p>
        </p:txBody>
      </p:sp>
      <p:sp>
        <p:nvSpPr>
          <p:cNvPr id="173" name="Google Shape;173;p4"/>
          <p:cNvSpPr txBox="1"/>
          <p:nvPr>
            <p:ph idx="4294967295" type="subTitle"/>
          </p:nvPr>
        </p:nvSpPr>
        <p:spPr>
          <a:xfrm>
            <a:off x="130700" y="2239650"/>
            <a:ext cx="37116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3)Feature Engineering</a:t>
            </a:r>
            <a:endParaRPr b="0" i="0" sz="2000" u="none" cap="none" strike="noStrike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74" name="Google Shape;174;p4"/>
          <p:cNvSpPr txBox="1"/>
          <p:nvPr>
            <p:ph idx="1" type="subTitle"/>
          </p:nvPr>
        </p:nvSpPr>
        <p:spPr>
          <a:xfrm>
            <a:off x="4667125" y="1132200"/>
            <a:ext cx="4098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/>
              <a:t>Integration, cleaning, and normalization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</p:txBody>
      </p:sp>
      <p:sp>
        <p:nvSpPr>
          <p:cNvPr id="175" name="Google Shape;175;p4"/>
          <p:cNvSpPr txBox="1"/>
          <p:nvPr>
            <p:ph idx="1" type="subTitle"/>
          </p:nvPr>
        </p:nvSpPr>
        <p:spPr>
          <a:xfrm>
            <a:off x="187600" y="2779413"/>
            <a:ext cx="4192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/>
              <a:t>Including 20, 50, 200 days moving averages and 20 days exponential moving averages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</p:txBody>
      </p:sp>
      <p:sp>
        <p:nvSpPr>
          <p:cNvPr id="176" name="Google Shape;176;p4"/>
          <p:cNvSpPr txBox="1"/>
          <p:nvPr>
            <p:ph idx="1" type="subTitle"/>
          </p:nvPr>
        </p:nvSpPr>
        <p:spPr>
          <a:xfrm>
            <a:off x="187600" y="4045175"/>
            <a:ext cx="4192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/>
              <a:t>LSTM neural network with hyperparameter tuning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</p:txBody>
      </p:sp>
      <p:sp>
        <p:nvSpPr>
          <p:cNvPr id="177" name="Google Shape;177;p4"/>
          <p:cNvSpPr txBox="1"/>
          <p:nvPr>
            <p:ph idx="4294967295" type="subTitle"/>
          </p:nvPr>
        </p:nvSpPr>
        <p:spPr>
          <a:xfrm>
            <a:off x="130700" y="3514125"/>
            <a:ext cx="30492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4)Modeling Technique</a:t>
            </a:r>
            <a:endParaRPr b="0" i="0" sz="2000" u="none" cap="none" strike="noStrike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78" name="Google Shape;178;p4"/>
          <p:cNvSpPr txBox="1"/>
          <p:nvPr>
            <p:ph idx="4294967295" type="subTitle"/>
          </p:nvPr>
        </p:nvSpPr>
        <p:spPr>
          <a:xfrm>
            <a:off x="2326300" y="237813"/>
            <a:ext cx="2551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1)Data Set</a:t>
            </a:r>
            <a:endParaRPr b="0" i="0" sz="2000" u="none" cap="none" strike="noStrike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79" name="Google Shape;179;p4"/>
          <p:cNvSpPr txBox="1"/>
          <p:nvPr>
            <p:ph idx="4294967295" type="subTitle"/>
          </p:nvPr>
        </p:nvSpPr>
        <p:spPr>
          <a:xfrm>
            <a:off x="2326300" y="1082400"/>
            <a:ext cx="2551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2)Data Preparation</a:t>
            </a:r>
            <a:endParaRPr b="0" i="0" sz="2000" u="none" cap="none" strike="noStrike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180" name="Google Shape;18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14125" y="2101825"/>
            <a:ext cx="1979999" cy="56628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4"/>
          <p:cNvSpPr txBox="1"/>
          <p:nvPr>
            <p:ph idx="1" type="subTitle"/>
          </p:nvPr>
        </p:nvSpPr>
        <p:spPr>
          <a:xfrm>
            <a:off x="5239975" y="2852325"/>
            <a:ext cx="41574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>
                <a:solidFill>
                  <a:schemeClr val="lt1"/>
                </a:solidFill>
              </a:rPr>
              <a:t>An exchange traded fund that tracks the performance of the S&amp;P 500 Index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5"/>
          <p:cNvPicPr preferRelativeResize="0"/>
          <p:nvPr/>
        </p:nvPicPr>
        <p:blipFill rotWithShape="1">
          <a:blip r:embed="rId3">
            <a:alphaModFix/>
          </a:blip>
          <a:srcRect b="11365" l="636" r="2827" t="7910"/>
          <a:stretch/>
        </p:blipFill>
        <p:spPr>
          <a:xfrm>
            <a:off x="-10112" y="-1337"/>
            <a:ext cx="9164221" cy="51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4610050" y="-42600"/>
            <a:ext cx="4533900" cy="5173800"/>
          </a:xfrm>
          <a:prstGeom prst="rect">
            <a:avLst/>
          </a:prstGeom>
          <a:solidFill>
            <a:schemeClr val="lt1">
              <a:alpha val="71764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 txBox="1"/>
          <p:nvPr>
            <p:ph idx="4294967295" type="ctrTitle"/>
          </p:nvPr>
        </p:nvSpPr>
        <p:spPr>
          <a:xfrm flipH="1">
            <a:off x="-10100" y="-110675"/>
            <a:ext cx="25032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b="1" i="0" lang="es" sz="2300" u="none" cap="none" strike="noStrike">
                <a:solidFill>
                  <a:srgbClr val="FFC8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Implementation</a:t>
            </a:r>
            <a:endParaRPr b="1" i="0" sz="2300" u="none" cap="none" strike="noStrike">
              <a:solidFill>
                <a:srgbClr val="FFC8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159700" y="471050"/>
            <a:ext cx="40836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1) Hyperparameter Configuration</a:t>
            </a:r>
            <a:endParaRPr b="0" i="0" sz="20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90" name="Google Shape;190;p5"/>
          <p:cNvSpPr txBox="1"/>
          <p:nvPr/>
        </p:nvSpPr>
        <p:spPr>
          <a:xfrm>
            <a:off x="4748300" y="471050"/>
            <a:ext cx="40836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2) Additional LSTM Layers</a:t>
            </a:r>
            <a:endParaRPr b="0" i="0" sz="2000" u="none" cap="none" strike="noStrike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91" name="Google Shape;191;p5"/>
          <p:cNvSpPr txBox="1"/>
          <p:nvPr/>
        </p:nvSpPr>
        <p:spPr>
          <a:xfrm>
            <a:off x="226725" y="1726000"/>
            <a:ext cx="40836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3) Regularization Techniques</a:t>
            </a:r>
            <a:endParaRPr b="0" i="0" sz="20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92" name="Google Shape;192;p5"/>
          <p:cNvSpPr txBox="1"/>
          <p:nvPr/>
        </p:nvSpPr>
        <p:spPr>
          <a:xfrm>
            <a:off x="4748300" y="1741813"/>
            <a:ext cx="40836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4) Early Stopping</a:t>
            </a:r>
            <a:endParaRPr b="0" i="0" sz="2000" u="none" cap="none" strike="noStrike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93" name="Google Shape;193;p5"/>
          <p:cNvSpPr txBox="1"/>
          <p:nvPr/>
        </p:nvSpPr>
        <p:spPr>
          <a:xfrm>
            <a:off x="226725" y="2980950"/>
            <a:ext cx="40836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5) Data Scaling</a:t>
            </a:r>
            <a:endParaRPr b="0" i="0" sz="20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94" name="Google Shape;194;p5"/>
          <p:cNvSpPr txBox="1"/>
          <p:nvPr/>
        </p:nvSpPr>
        <p:spPr>
          <a:xfrm>
            <a:off x="4748300" y="3012600"/>
            <a:ext cx="40836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6) Training and Testing</a:t>
            </a:r>
            <a:endParaRPr b="0" i="0" sz="2000" u="none" cap="none" strike="noStrike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95" name="Google Shape;195;p5"/>
          <p:cNvSpPr txBox="1"/>
          <p:nvPr/>
        </p:nvSpPr>
        <p:spPr>
          <a:xfrm>
            <a:off x="419350" y="1052775"/>
            <a:ext cx="35643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Optimization using Keras Tuner</a:t>
            </a:r>
            <a:endParaRPr b="0"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6" name="Google Shape;196;p5"/>
          <p:cNvSpPr txBox="1"/>
          <p:nvPr/>
        </p:nvSpPr>
        <p:spPr>
          <a:xfrm>
            <a:off x="529075" y="2264525"/>
            <a:ext cx="35643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Implementation of L1 and L2 regularization to prevent overfitting</a:t>
            </a:r>
            <a:endParaRPr b="0"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7" name="Google Shape;197;p5"/>
          <p:cNvSpPr txBox="1"/>
          <p:nvPr/>
        </p:nvSpPr>
        <p:spPr>
          <a:xfrm>
            <a:off x="579400" y="3413900"/>
            <a:ext cx="35643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Utilization of MinMaxScaler for feature normalization</a:t>
            </a:r>
            <a:endParaRPr b="0"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8" name="Google Shape;198;p5"/>
          <p:cNvSpPr txBox="1"/>
          <p:nvPr/>
        </p:nvSpPr>
        <p:spPr>
          <a:xfrm>
            <a:off x="4835200" y="962450"/>
            <a:ext cx="4083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Enhanced model complexity to better capture temporal dependencies in data</a:t>
            </a:r>
            <a:endParaRPr b="0" i="0" sz="16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9" name="Google Shape;199;p5"/>
          <p:cNvSpPr txBox="1"/>
          <p:nvPr/>
        </p:nvSpPr>
        <p:spPr>
          <a:xfrm>
            <a:off x="4933200" y="2258700"/>
            <a:ext cx="4083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Integrated to halt training when no improvement is observed</a:t>
            </a:r>
            <a:endParaRPr b="0" i="0" sz="16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0" name="Google Shape;200;p5"/>
          <p:cNvSpPr txBox="1"/>
          <p:nvPr/>
        </p:nvSpPr>
        <p:spPr>
          <a:xfrm>
            <a:off x="159700" y="4102375"/>
            <a:ext cx="40836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" sz="2000" u="none" cap="none" strike="noStrik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7) Model Evaluation Metrics</a:t>
            </a:r>
            <a:endParaRPr b="0" i="0" sz="2000" u="none" cap="none" strike="noStrike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1" name="Google Shape;201;p5"/>
          <p:cNvSpPr txBox="1"/>
          <p:nvPr/>
        </p:nvSpPr>
        <p:spPr>
          <a:xfrm>
            <a:off x="5060400" y="3413900"/>
            <a:ext cx="4083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Splitting data into training (80%) and testing (20%) sets</a:t>
            </a:r>
            <a:endParaRPr b="0" i="0" sz="16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2" name="Google Shape;202;p5"/>
          <p:cNvSpPr txBox="1"/>
          <p:nvPr/>
        </p:nvSpPr>
        <p:spPr>
          <a:xfrm>
            <a:off x="579400" y="4505100"/>
            <a:ext cx="35643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Metrics: MSE, MAE, and R2 Score</a:t>
            </a:r>
            <a:endParaRPr b="0" i="0" sz="16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"/>
          <p:cNvSpPr/>
          <p:nvPr/>
        </p:nvSpPr>
        <p:spPr>
          <a:xfrm flipH="1">
            <a:off x="0" y="0"/>
            <a:ext cx="9144000" cy="479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6"/>
          <p:cNvSpPr txBox="1"/>
          <p:nvPr>
            <p:ph idx="1" type="subTitle"/>
          </p:nvPr>
        </p:nvSpPr>
        <p:spPr>
          <a:xfrm>
            <a:off x="1017025" y="3356925"/>
            <a:ext cx="3369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s" sz="18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Strong Positive Relationship</a:t>
            </a:r>
            <a:endParaRPr sz="180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9" name="Google Shape;209;p6"/>
          <p:cNvSpPr txBox="1"/>
          <p:nvPr>
            <p:ph idx="4294967295" type="ctrTitle"/>
          </p:nvPr>
        </p:nvSpPr>
        <p:spPr>
          <a:xfrm flipH="1">
            <a:off x="-10050" y="-110675"/>
            <a:ext cx="11586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b="1" i="0" lang="es" sz="2300" u="none" cap="none" strike="noStrike">
                <a:solidFill>
                  <a:srgbClr val="FFC8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Result</a:t>
            </a:r>
            <a:endParaRPr b="1" i="0" sz="2300" u="none" cap="none" strike="noStrike">
              <a:solidFill>
                <a:srgbClr val="FFC8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210" name="Google Shape;21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7030" y="409525"/>
            <a:ext cx="3239999" cy="204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6"/>
          <p:cNvSpPr txBox="1"/>
          <p:nvPr/>
        </p:nvSpPr>
        <p:spPr>
          <a:xfrm>
            <a:off x="2320800" y="40225"/>
            <a:ext cx="5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GDP</a:t>
            </a:r>
            <a:endParaRPr b="0" i="0" sz="12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12" name="Google Shape;21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65008" y="425725"/>
            <a:ext cx="3240000" cy="200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6"/>
          <p:cNvSpPr txBox="1"/>
          <p:nvPr/>
        </p:nvSpPr>
        <p:spPr>
          <a:xfrm>
            <a:off x="6569525" y="40213"/>
            <a:ext cx="5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CPI</a:t>
            </a:r>
            <a:endParaRPr b="0" i="0" sz="12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14" name="Google Shape;214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65000" y="2753775"/>
            <a:ext cx="3240000" cy="19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6"/>
          <p:cNvSpPr txBox="1"/>
          <p:nvPr/>
        </p:nvSpPr>
        <p:spPr>
          <a:xfrm>
            <a:off x="6569525" y="2434513"/>
            <a:ext cx="5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PPI</a:t>
            </a:r>
            <a:endParaRPr b="0" i="0" sz="12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12"/>
          <p:cNvPicPr preferRelativeResize="0"/>
          <p:nvPr/>
        </p:nvPicPr>
        <p:blipFill rotWithShape="1">
          <a:blip r:embed="rId3">
            <a:alphaModFix/>
          </a:blip>
          <a:srcRect b="1661" l="0" r="0" t="1672"/>
          <a:stretch/>
        </p:blipFill>
        <p:spPr>
          <a:xfrm>
            <a:off x="0" y="0"/>
            <a:ext cx="3073552" cy="460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2"/>
          <p:cNvSpPr txBox="1"/>
          <p:nvPr>
            <p:ph idx="4294967295" type="ctrTitle"/>
          </p:nvPr>
        </p:nvSpPr>
        <p:spPr>
          <a:xfrm flipH="1">
            <a:off x="-10100" y="-110675"/>
            <a:ext cx="4588200" cy="10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b="1" lang="es" sz="2300">
                <a:solidFill>
                  <a:srgbClr val="FFC800"/>
                </a:solidFill>
              </a:rPr>
              <a:t>Result</a:t>
            </a:r>
            <a:endParaRPr b="1" i="0" sz="2300" u="none" cap="none" strike="noStrike">
              <a:solidFill>
                <a:srgbClr val="FFC8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222" name="Google Shape;22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64227" y="141950"/>
            <a:ext cx="3240000" cy="204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2"/>
          <p:cNvSpPr txBox="1"/>
          <p:nvPr>
            <p:ph idx="1" type="subTitle"/>
          </p:nvPr>
        </p:nvSpPr>
        <p:spPr>
          <a:xfrm>
            <a:off x="4805150" y="4633750"/>
            <a:ext cx="3369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1800">
                <a:latin typeface="DM Serif Display"/>
                <a:ea typeface="DM Serif Display"/>
                <a:cs typeface="DM Serif Display"/>
                <a:sym typeface="DM Serif Display"/>
              </a:rPr>
              <a:t>Weak Negative Relationship</a:t>
            </a:r>
            <a:endParaRPr sz="1800"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224" name="Google Shape;224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64227" y="2430638"/>
            <a:ext cx="3239998" cy="195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2"/>
          <p:cNvSpPr txBox="1"/>
          <p:nvPr/>
        </p:nvSpPr>
        <p:spPr>
          <a:xfrm>
            <a:off x="3131175" y="555925"/>
            <a:ext cx="147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Federal Fund Rate</a:t>
            </a:r>
            <a:endParaRPr b="0" i="0" sz="12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26" name="Google Shape;226;p12"/>
          <p:cNvSpPr txBox="1"/>
          <p:nvPr/>
        </p:nvSpPr>
        <p:spPr>
          <a:xfrm>
            <a:off x="3073550" y="3223538"/>
            <a:ext cx="1475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Unemployment Rate</a:t>
            </a:r>
            <a:endParaRPr b="0" i="0" sz="12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"/>
          <p:cNvSpPr/>
          <p:nvPr/>
        </p:nvSpPr>
        <p:spPr>
          <a:xfrm flipH="1">
            <a:off x="1333500" y="0"/>
            <a:ext cx="7810500" cy="462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7"/>
          <p:cNvSpPr txBox="1"/>
          <p:nvPr>
            <p:ph idx="1" type="subTitle"/>
          </p:nvPr>
        </p:nvSpPr>
        <p:spPr>
          <a:xfrm>
            <a:off x="2856600" y="3535950"/>
            <a:ext cx="3369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s" sz="18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Predictive Model Performance</a:t>
            </a:r>
            <a:endParaRPr sz="180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33" name="Google Shape;233;p7"/>
          <p:cNvSpPr txBox="1"/>
          <p:nvPr>
            <p:ph idx="4294967295" type="ctrTitle"/>
          </p:nvPr>
        </p:nvSpPr>
        <p:spPr>
          <a:xfrm flipH="1">
            <a:off x="-10050" y="-110675"/>
            <a:ext cx="11586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b="1" i="0" lang="es" sz="2300" u="none" cap="none" strike="noStrike">
                <a:solidFill>
                  <a:srgbClr val="FFC8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Result</a:t>
            </a:r>
            <a:endParaRPr b="1" i="0" sz="2300" u="none" cap="none" strike="noStrike">
              <a:solidFill>
                <a:srgbClr val="FFC8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234" name="Google Shape;23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0410" y="62975"/>
            <a:ext cx="5760001" cy="334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58058" y="60600"/>
            <a:ext cx="1755000" cy="450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8"/>
          <p:cNvPicPr preferRelativeResize="0"/>
          <p:nvPr/>
        </p:nvPicPr>
        <p:blipFill rotWithShape="1">
          <a:blip r:embed="rId3">
            <a:alphaModFix/>
          </a:blip>
          <a:srcRect b="1661" l="0" r="0" t="1672"/>
          <a:stretch/>
        </p:blipFill>
        <p:spPr>
          <a:xfrm>
            <a:off x="0" y="0"/>
            <a:ext cx="3073552" cy="460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8"/>
          <p:cNvSpPr txBox="1"/>
          <p:nvPr>
            <p:ph idx="1" type="subTitle"/>
          </p:nvPr>
        </p:nvSpPr>
        <p:spPr>
          <a:xfrm>
            <a:off x="3073550" y="175900"/>
            <a:ext cx="61542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Impact of External Factors</a:t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2200">
                <a:solidFill>
                  <a:srgbClr val="00C3B1"/>
                </a:solidFill>
              </a:rPr>
              <a:t>Influence on stock prices</a:t>
            </a:r>
            <a:endParaRPr sz="2200">
              <a:solidFill>
                <a:srgbClr val="00C3B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8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Model Performance</a:t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2000">
                <a:solidFill>
                  <a:srgbClr val="00C3B1"/>
                </a:solidFill>
              </a:rPr>
              <a:t>Improved predictive accuracy with LSTM model</a:t>
            </a:r>
            <a:endParaRPr sz="2000">
              <a:solidFill>
                <a:srgbClr val="00C3B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500">
              <a:solidFill>
                <a:srgbClr val="00C3B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Future Work</a:t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2000">
                <a:solidFill>
                  <a:srgbClr val="00C3B1"/>
                </a:solidFill>
              </a:rPr>
              <a:t>Exploring additional indicators and refining model</a:t>
            </a:r>
            <a:endParaRPr sz="2000">
              <a:solidFill>
                <a:srgbClr val="00C3B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000">
              <a:solidFill>
                <a:srgbClr val="00C3B1"/>
              </a:solidFill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Limitations</a:t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2000">
                <a:solidFill>
                  <a:srgbClr val="00C3B1"/>
                </a:solidFill>
              </a:rPr>
              <a:t>Heavy reliance on historical patterns in a dynamic market</a:t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500">
              <a:solidFill>
                <a:srgbClr val="00C3B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2800"/>
          </a:p>
        </p:txBody>
      </p:sp>
      <p:sp>
        <p:nvSpPr>
          <p:cNvPr id="242" name="Google Shape;242;p8"/>
          <p:cNvSpPr txBox="1"/>
          <p:nvPr>
            <p:ph idx="4294967295" type="ctrTitle"/>
          </p:nvPr>
        </p:nvSpPr>
        <p:spPr>
          <a:xfrm flipH="1">
            <a:off x="-9950" y="-110675"/>
            <a:ext cx="22683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</a:pPr>
            <a:r>
              <a:rPr b="1" i="0" lang="es" sz="2300" u="none" cap="none" strike="noStrike">
                <a:solidFill>
                  <a:srgbClr val="FFC800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Conclusion</a:t>
            </a:r>
            <a:endParaRPr b="1" i="0" sz="2300" u="none" cap="none" strike="noStrike">
              <a:solidFill>
                <a:srgbClr val="FFC800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pic>
        <p:nvPicPr>
          <p:cNvPr id="243" name="Google Shape;24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9948" y="589925"/>
            <a:ext cx="2879999" cy="1573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vesment Business Plan by Slidego">
  <a:themeElements>
    <a:clrScheme name="Simple Light">
      <a:dk1>
        <a:srgbClr val="254C6D"/>
      </a:dk1>
      <a:lt1>
        <a:srgbClr val="F3F3F3"/>
      </a:lt1>
      <a:dk2>
        <a:srgbClr val="254C6D"/>
      </a:dk2>
      <a:lt2>
        <a:srgbClr val="EEEEEE"/>
      </a:lt2>
      <a:accent1>
        <a:srgbClr val="254C6D"/>
      </a:accent1>
      <a:accent2>
        <a:srgbClr val="254C6D"/>
      </a:accent2>
      <a:accent3>
        <a:srgbClr val="254C6D"/>
      </a:accent3>
      <a:accent4>
        <a:srgbClr val="254C6D"/>
      </a:accent4>
      <a:accent5>
        <a:srgbClr val="254C6D"/>
      </a:accent5>
      <a:accent6>
        <a:srgbClr val="254C6D"/>
      </a:accent6>
      <a:hlink>
        <a:srgbClr val="254C6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